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4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7" r:id="rId31"/>
    <p:sldId id="288" r:id="rId32"/>
    <p:sldId id="289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25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56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87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18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49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872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3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9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0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1" indent="0">
              <a:buNone/>
              <a:defRPr sz="2000" b="1"/>
            </a:lvl2pPr>
            <a:lvl3pPr marL="914263" indent="0">
              <a:buNone/>
              <a:defRPr sz="1800" b="1"/>
            </a:lvl3pPr>
            <a:lvl4pPr marL="1371394" indent="0">
              <a:buNone/>
              <a:defRPr sz="1600" b="1"/>
            </a:lvl4pPr>
            <a:lvl5pPr marL="1828525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1" indent="0">
              <a:buNone/>
              <a:defRPr sz="2000" b="1"/>
            </a:lvl2pPr>
            <a:lvl3pPr marL="914263" indent="0">
              <a:buNone/>
              <a:defRPr sz="1800" b="1"/>
            </a:lvl3pPr>
            <a:lvl4pPr marL="1371394" indent="0">
              <a:buNone/>
              <a:defRPr sz="1600" b="1"/>
            </a:lvl4pPr>
            <a:lvl5pPr marL="1828525" indent="0">
              <a:buNone/>
              <a:defRPr sz="1600" b="1"/>
            </a:lvl5pPr>
            <a:lvl6pPr marL="2285656" indent="0">
              <a:buNone/>
              <a:defRPr sz="1600" b="1"/>
            </a:lvl6pPr>
            <a:lvl7pPr marL="2742787" indent="0">
              <a:buNone/>
              <a:defRPr sz="1600" b="1"/>
            </a:lvl7pPr>
            <a:lvl8pPr marL="3199918" indent="0">
              <a:buNone/>
              <a:defRPr sz="1600" b="1"/>
            </a:lvl8pPr>
            <a:lvl9pPr marL="365704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1" indent="0">
              <a:buNone/>
              <a:defRPr sz="1200"/>
            </a:lvl2pPr>
            <a:lvl3pPr marL="914263" indent="0">
              <a:buNone/>
              <a:defRPr sz="1000"/>
            </a:lvl3pPr>
            <a:lvl4pPr marL="1371394" indent="0">
              <a:buNone/>
              <a:defRPr sz="900"/>
            </a:lvl4pPr>
            <a:lvl5pPr marL="1828525" indent="0">
              <a:buNone/>
              <a:defRPr sz="900"/>
            </a:lvl5pPr>
            <a:lvl6pPr marL="2285656" indent="0">
              <a:buNone/>
              <a:defRPr sz="900"/>
            </a:lvl6pPr>
            <a:lvl7pPr marL="2742787" indent="0">
              <a:buNone/>
              <a:defRPr sz="900"/>
            </a:lvl7pPr>
            <a:lvl8pPr marL="3199918" indent="0">
              <a:buNone/>
              <a:defRPr sz="900"/>
            </a:lvl8pPr>
            <a:lvl9pPr marL="365704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1" indent="0">
              <a:buNone/>
              <a:defRPr sz="2800"/>
            </a:lvl2pPr>
            <a:lvl3pPr marL="914263" indent="0">
              <a:buNone/>
              <a:defRPr sz="2400"/>
            </a:lvl3pPr>
            <a:lvl4pPr marL="1371394" indent="0">
              <a:buNone/>
              <a:defRPr sz="2000"/>
            </a:lvl4pPr>
            <a:lvl5pPr marL="1828525" indent="0">
              <a:buNone/>
              <a:defRPr sz="2000"/>
            </a:lvl5pPr>
            <a:lvl6pPr marL="2285656" indent="0">
              <a:buNone/>
              <a:defRPr sz="2000"/>
            </a:lvl6pPr>
            <a:lvl7pPr marL="2742787" indent="0">
              <a:buNone/>
              <a:defRPr sz="2000"/>
            </a:lvl7pPr>
            <a:lvl8pPr marL="3199918" indent="0">
              <a:buNone/>
              <a:defRPr sz="2000"/>
            </a:lvl8pPr>
            <a:lvl9pPr marL="365704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1" indent="0">
              <a:buNone/>
              <a:defRPr sz="1200"/>
            </a:lvl2pPr>
            <a:lvl3pPr marL="914263" indent="0">
              <a:buNone/>
              <a:defRPr sz="1000"/>
            </a:lvl3pPr>
            <a:lvl4pPr marL="1371394" indent="0">
              <a:buNone/>
              <a:defRPr sz="900"/>
            </a:lvl4pPr>
            <a:lvl5pPr marL="1828525" indent="0">
              <a:buNone/>
              <a:defRPr sz="900"/>
            </a:lvl5pPr>
            <a:lvl6pPr marL="2285656" indent="0">
              <a:buNone/>
              <a:defRPr sz="900"/>
            </a:lvl6pPr>
            <a:lvl7pPr marL="2742787" indent="0">
              <a:buNone/>
              <a:defRPr sz="900"/>
            </a:lvl7pPr>
            <a:lvl8pPr marL="3199918" indent="0">
              <a:buNone/>
              <a:defRPr sz="900"/>
            </a:lvl8pPr>
            <a:lvl9pPr marL="365704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 vert="horz" lIns="91426" tIns="45713" rIns="91426" bIns="4571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600203"/>
            <a:ext cx="8229600" cy="4525963"/>
          </a:xfrm>
          <a:prstGeom prst="rect">
            <a:avLst/>
          </a:prstGeom>
        </p:spPr>
        <p:txBody>
          <a:bodyPr vert="horz" lIns="91426" tIns="45713" rIns="91426" bIns="4571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26" tIns="45713" rIns="91426" bIns="4571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3"/>
            <a:ext cx="2895600" cy="365125"/>
          </a:xfrm>
          <a:prstGeom prst="rect">
            <a:avLst/>
          </a:prstGeom>
        </p:spPr>
        <p:txBody>
          <a:bodyPr vert="horz" lIns="91426" tIns="45713" rIns="91426" bIns="4571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3"/>
            <a:ext cx="2133600" cy="365125"/>
          </a:xfrm>
          <a:prstGeom prst="rect">
            <a:avLst/>
          </a:prstGeom>
        </p:spPr>
        <p:txBody>
          <a:bodyPr vert="horz" lIns="91426" tIns="45713" rIns="91426" bIns="4571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6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9" indent="-342849" algn="l" defTabSz="91426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8" indent="-285707" algn="l" defTabSz="91426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28" indent="-228566" algn="l" defTabSz="9142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59" indent="-228566" algn="l" defTabSz="91426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0" indent="-228566" algn="l" defTabSz="91426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6" algn="l" defTabSz="9142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3" indent="-228566" algn="l" defTabSz="9142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4" indent="-228566" algn="l" defTabSz="9142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5" indent="-228566" algn="l" defTabSz="9142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3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4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5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6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7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18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49" algn="l" defTabSz="9142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752600"/>
            <a:ext cx="7584997" cy="769427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/>
          <a:p>
            <a:r>
              <a:rPr lang="en-IN" sz="4400" b="1" i="1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QCA Realization of KMD Gates</a:t>
            </a:r>
            <a:endParaRPr lang="en-IN" sz="44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72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26449"/>
            <a:ext cx="8297733" cy="501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799" y="117987"/>
            <a:ext cx="7772401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QCA </a:t>
            </a:r>
            <a:r>
              <a:rPr lang="en-IN" sz="4000" b="1" i="1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Realization of ALU </a:t>
            </a:r>
            <a:r>
              <a:rPr lang="en-IN" sz="40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(Approach 2)</a:t>
            </a:r>
            <a:endParaRPr lang="en-IN" sz="40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62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/>
          <a:srcRect r="4000"/>
          <a:stretch/>
        </p:blipFill>
        <p:spPr bwMode="auto">
          <a:xfrm>
            <a:off x="0" y="1949253"/>
            <a:ext cx="9144000" cy="387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152400"/>
            <a:ext cx="82296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Quantum </a:t>
            </a:r>
            <a:r>
              <a:rPr lang="en-IN" sz="4000" b="1" i="1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Circuit of ALU </a:t>
            </a:r>
            <a:r>
              <a:rPr lang="en-IN" sz="40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(Approach 2)</a:t>
            </a:r>
            <a:endParaRPr lang="en-IN" sz="40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65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5970" y="3276600"/>
            <a:ext cx="87180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b="1" i="1" dirty="0" smtClean="0">
                <a:solidFill>
                  <a:srgbClr val="00B0F0"/>
                </a:solidFill>
                <a:effectLst>
                  <a:reflection blurRad="6350" stA="55000" endA="300" endPos="45500" dir="5400000" sy="-100000" algn="bl" rotWithShape="0"/>
                </a:effectLst>
                <a:latin typeface="Script MT Bold" pitchFamily="66" charset="0"/>
                <a:cs typeface="Times New Roman" pitchFamily="18" charset="0"/>
              </a:rPr>
              <a:t>Floating Point Division</a:t>
            </a:r>
            <a:endParaRPr lang="en-IN" sz="2400" b="1" i="1" dirty="0">
              <a:solidFill>
                <a:srgbClr val="00B0F0"/>
              </a:solidFill>
              <a:effectLst>
                <a:reflection blurRad="6350" stA="55000" endA="300" endPos="45500" dir="5400000" sy="-100000" algn="bl" rotWithShape="0"/>
              </a:effectLst>
              <a:latin typeface="Script MT Bold" pitchFamily="66" charset="0"/>
              <a:cs typeface="Times New Roman" pitchFamily="18" charset="0"/>
            </a:endParaRPr>
          </a:p>
        </p:txBody>
      </p:sp>
      <p:pic>
        <p:nvPicPr>
          <p:cNvPr id="5" name="Picture 2" descr="D:\Pen Drive Backup\Reversible Logic\Thesis\References\History\Thesis PPT\Images\0etqpwwkq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6219"/>
          <a:stretch>
            <a:fillRect/>
          </a:stretch>
        </p:blipFill>
        <p:spPr bwMode="auto">
          <a:xfrm>
            <a:off x="-1" y="152400"/>
            <a:ext cx="3808411" cy="30479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585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54" y="685800"/>
            <a:ext cx="9112045" cy="617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14400" y="-304800"/>
            <a:ext cx="7010399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FP Division Architecture</a:t>
            </a:r>
            <a:endParaRPr lang="en-IN" sz="40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7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629400" y="3124200"/>
            <a:ext cx="3048000" cy="20313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   A)  3-bit Multiplexer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   B)  2-bit Multiplexer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   C)  3-bit Shift Register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   D)  2-bit Shift Register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   E)  Rounding Register	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  F)  Normalization Register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   G) Parallel Adder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2376" t="3433" r="4775" b="5605"/>
          <a:stretch>
            <a:fillRect/>
          </a:stretch>
        </p:blipFill>
        <p:spPr bwMode="auto">
          <a:xfrm>
            <a:off x="-76200" y="685800"/>
            <a:ext cx="6916312" cy="615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43000" y="-304800"/>
            <a:ext cx="7010399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QCA Realization of Division Unit</a:t>
            </a:r>
            <a:endParaRPr lang="en-IN" sz="40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45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311" y="1447800"/>
            <a:ext cx="9256512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86308" y="76200"/>
            <a:ext cx="7010399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Quantum Circuit of Division Unit</a:t>
            </a:r>
            <a:endParaRPr lang="en-IN" sz="40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63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627" y="2685871"/>
            <a:ext cx="818463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i="1" dirty="0" smtClean="0">
                <a:solidFill>
                  <a:srgbClr val="00B0F0"/>
                </a:solidFill>
                <a:effectLst>
                  <a:reflection blurRad="6350" stA="55000" endA="300" endPos="45500" dir="5400000" sy="-100000" algn="bl" rotWithShape="0"/>
                </a:effectLst>
                <a:latin typeface="Script MT Bold" pitchFamily="66" charset="0"/>
                <a:cs typeface="Times New Roman" pitchFamily="18" charset="0"/>
              </a:rPr>
              <a:t>Vedic Multiplier</a:t>
            </a:r>
            <a:endParaRPr lang="en-IN" sz="3200" b="1" i="1" dirty="0">
              <a:solidFill>
                <a:srgbClr val="00B0F0"/>
              </a:solidFill>
              <a:effectLst>
                <a:reflection blurRad="6350" stA="55000" endA="300" endPos="45500" dir="5400000" sy="-100000" algn="bl" rotWithShape="0"/>
              </a:effectLst>
              <a:latin typeface="Script MT Bold" pitchFamily="66" charset="0"/>
              <a:cs typeface="Times New Roman" pitchFamily="18" charset="0"/>
            </a:endParaRPr>
          </a:p>
        </p:txBody>
      </p:sp>
      <p:pic>
        <p:nvPicPr>
          <p:cNvPr id="5" name="Picture 2" descr="D:\Pen Drive Backup\Reversible Logic\Thesis\References\History\Thesis PPT\Images\vedic-math-classes-500x5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204"/>
          <a:stretch>
            <a:fillRect/>
          </a:stretch>
        </p:blipFill>
        <p:spPr bwMode="auto">
          <a:xfrm>
            <a:off x="4495800" y="0"/>
            <a:ext cx="4648200" cy="2533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4" descr="D:\Pen Drive Backup\Reversible Logic\Thesis\References\History\Thesis PPT\Images\Genaille and Lucas sticks for multiplication - Multiplication Tri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6611" y="151637"/>
            <a:ext cx="1752601" cy="15247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3" descr="D:\Pen Drive Backup\Reversible Logic\Thesis\References\History\Thesis PPT\Images\41v0W8GisLL._SX322_BO1,204,203,200_.jpg"/>
          <p:cNvPicPr>
            <a:picLocks noChangeAspect="1" noChangeArrowheads="1"/>
          </p:cNvPicPr>
          <p:nvPr/>
        </p:nvPicPr>
        <p:blipFill>
          <a:blip r:embed="rId5" cstate="print"/>
          <a:srcRect t="16333" b="14729"/>
          <a:stretch>
            <a:fillRect/>
          </a:stretch>
        </p:blipFill>
        <p:spPr bwMode="auto">
          <a:xfrm>
            <a:off x="1446211" y="540258"/>
            <a:ext cx="574158" cy="609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91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6179469"/>
              </p:ext>
            </p:extLst>
          </p:nvPr>
        </p:nvGraphicFramePr>
        <p:xfrm>
          <a:off x="228600" y="1447800"/>
          <a:ext cx="8763000" cy="525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Picture" r:id="rId3" imgW="0" imgH="0" progId="StaticMetafile">
                  <p:embed/>
                </p:oleObj>
              </mc:Choice>
              <mc:Fallback>
                <p:oleObj name="Picture" r:id="rId3" imgW="0" imgH="0" progId="StaticMetafile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447800"/>
                        <a:ext cx="8763000" cy="525658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-304800" y="76200"/>
            <a:ext cx="98298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QCA Realization of Vedic Multiplier (4×4)</a:t>
            </a:r>
            <a:endParaRPr lang="en-IN" sz="36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18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77466"/>
            <a:ext cx="7467600" cy="6369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4400" y="-457200"/>
            <a:ext cx="6150686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QCA Simulation of </a:t>
            </a:r>
            <a:r>
              <a:rPr lang="en-IN" sz="28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Multiplier</a:t>
            </a:r>
            <a:endParaRPr lang="en-IN" sz="2800" b="1" i="1" u="sng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695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1495427"/>
            <a:ext cx="9372600" cy="48859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76200"/>
            <a:ext cx="98298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Quantum Circuit of Vedic Multiplier (4×4)</a:t>
            </a:r>
            <a:endParaRPr lang="en-IN" sz="36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0" y="304800"/>
            <a:ext cx="3211172" cy="369318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/>
          <a:p>
            <a:r>
              <a:rPr lang="en-IN" b="1" i="1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QCA Realization of KMD Gates</a:t>
            </a:r>
            <a:endParaRPr lang="en-IN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20761"/>
              </p:ext>
            </p:extLst>
          </p:nvPr>
        </p:nvGraphicFramePr>
        <p:xfrm>
          <a:off x="3419042" y="1962299"/>
          <a:ext cx="2474370" cy="1364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Bitmap Image" r:id="rId3" imgW="4304762" imgH="2619048" progId="PBrush">
                  <p:embed/>
                </p:oleObj>
              </mc:Choice>
              <mc:Fallback>
                <p:oleObj name="Bitmap Image" r:id="rId3" imgW="4304762" imgH="26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042" y="1962299"/>
                        <a:ext cx="2474370" cy="13648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867507"/>
              </p:ext>
            </p:extLst>
          </p:nvPr>
        </p:nvGraphicFramePr>
        <p:xfrm>
          <a:off x="6179793" y="2000660"/>
          <a:ext cx="2964207" cy="158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Bitmap Image" r:id="rId5" imgW="7980952" imgH="4933333" progId="PBrush">
                  <p:embed/>
                </p:oleObj>
              </mc:Choice>
              <mc:Fallback>
                <p:oleObj name="Bitmap Image" r:id="rId5" imgW="7980952" imgH="493333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7376"/>
                      <a:stretch>
                        <a:fillRect/>
                      </a:stretch>
                    </p:blipFill>
                    <p:spPr bwMode="auto">
                      <a:xfrm>
                        <a:off x="6179793" y="2000660"/>
                        <a:ext cx="2964207" cy="15883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725014" y="831822"/>
            <a:ext cx="1095143" cy="400095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/>
          <a:p>
            <a:r>
              <a:rPr lang="en-IN" sz="2000" b="1" u="sng" dirty="0">
                <a:latin typeface="Times New Roman" pitchFamily="18" charset="0"/>
                <a:cs typeface="Times New Roman" pitchFamily="18" charset="0"/>
              </a:rPr>
              <a:t>Inverter</a:t>
            </a:r>
            <a:endParaRPr lang="en-IN" sz="2000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647" y="4243794"/>
            <a:ext cx="2666999" cy="167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4505382"/>
            <a:ext cx="3048000" cy="1254183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3366714" y="3667610"/>
            <a:ext cx="1418950" cy="400095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/>
          <a:p>
            <a:r>
              <a:rPr lang="en-US" sz="2000" b="1" u="sng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000" b="1" u="sng" dirty="0">
                <a:latin typeface="Times New Roman" pitchFamily="18" charset="0"/>
                <a:cs typeface="Times New Roman" pitchFamily="18" charset="0"/>
              </a:rPr>
              <a:t>Logic</a:t>
            </a:r>
            <a:endParaRPr lang="en-IN" sz="2000" u="sng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4715" y="1787873"/>
            <a:ext cx="2693326" cy="1191627"/>
            <a:chOff x="1845245" y="1585560"/>
            <a:chExt cx="4217261" cy="1836598"/>
          </a:xfrm>
        </p:grpSpPr>
        <p:sp>
          <p:nvSpPr>
            <p:cNvPr id="12" name="Rectangle 11"/>
            <p:cNvSpPr/>
            <p:nvPr/>
          </p:nvSpPr>
          <p:spPr>
            <a:xfrm>
              <a:off x="2728560" y="1585560"/>
              <a:ext cx="1828800" cy="18288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KMD Gate1 (Inverter)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229295" y="204642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29295" y="250728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229295" y="304495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557360" y="2040581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557360" y="2501441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57360" y="3039111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845245" y="1854394"/>
              <a:ext cx="477646" cy="569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45305" y="2315255"/>
              <a:ext cx="407917" cy="569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45305" y="2852895"/>
              <a:ext cx="407917" cy="569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73662" y="1852641"/>
              <a:ext cx="865517" cy="569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P=G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80803" y="2291598"/>
              <a:ext cx="981703" cy="569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rPr>
                <a:t>Q=A’</a:t>
              </a:r>
              <a:endParaRPr lang="en-US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64772" y="2852924"/>
              <a:ext cx="964270" cy="569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rPr>
                <a:t>R=A’</a:t>
              </a:r>
              <a:endParaRPr lang="en-US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104621" y="4345366"/>
            <a:ext cx="3023900" cy="1088545"/>
            <a:chOff x="1845245" y="1585560"/>
            <a:chExt cx="4291663" cy="1828800"/>
          </a:xfrm>
        </p:grpSpPr>
        <p:sp>
          <p:nvSpPr>
            <p:cNvPr id="26" name="Rectangle 25"/>
            <p:cNvSpPr/>
            <p:nvPr/>
          </p:nvSpPr>
          <p:spPr>
            <a:xfrm>
              <a:off x="2728560" y="1585560"/>
              <a:ext cx="1828800" cy="18288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KMD Gate2 (AND)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229295" y="204642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229295" y="250728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229295" y="304495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557360" y="2040581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57360" y="2501441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57360" y="3039111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845245" y="1854394"/>
              <a:ext cx="468898" cy="529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45245" y="2315256"/>
              <a:ext cx="451785" cy="529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1992" y="2852896"/>
              <a:ext cx="400446" cy="529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73663" y="1852640"/>
              <a:ext cx="849664" cy="529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P=G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80802" y="2291598"/>
              <a:ext cx="901003" cy="529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Q=G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64774" y="2852924"/>
              <a:ext cx="1072134" cy="529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rPr>
                <a:t>R=AB</a:t>
              </a:r>
              <a:endParaRPr lang="en-US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440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323"/>
            <a:ext cx="3657600" cy="2743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1627" y="2685871"/>
            <a:ext cx="818463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i="1" dirty="0" smtClean="0">
                <a:solidFill>
                  <a:srgbClr val="00B0F0"/>
                </a:solidFill>
                <a:effectLst>
                  <a:reflection blurRad="6350" stA="55000" endA="300" endPos="45500" dir="5400000" sy="-100000" algn="bl" rotWithShape="0"/>
                </a:effectLst>
                <a:latin typeface="Script MT Bold" pitchFamily="66" charset="0"/>
                <a:cs typeface="Times New Roman" pitchFamily="18" charset="0"/>
              </a:rPr>
              <a:t>Memory Unit</a:t>
            </a:r>
            <a:endParaRPr lang="en-IN" sz="3200" b="1" i="1" dirty="0">
              <a:solidFill>
                <a:srgbClr val="00B0F0"/>
              </a:solidFill>
              <a:effectLst>
                <a:reflection blurRad="6350" stA="55000" endA="300" endPos="45500" dir="5400000" sy="-100000" algn="bl" rotWithShape="0"/>
              </a:effectLst>
              <a:latin typeface="Script MT Bold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98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6934200" cy="114300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QCA layout of Address Checker Block</a:t>
            </a:r>
            <a:br>
              <a:rPr lang="en-US" sz="3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(Logical crossing)</a:t>
            </a:r>
            <a:endParaRPr lang="en-US" sz="30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51054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286000" y="1600200"/>
            <a:ext cx="2895600" cy="1676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9800" y="1752600"/>
            <a:ext cx="533400" cy="381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05600" y="16764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Red box indicates right address decoder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0" y="2743200"/>
            <a:ext cx="1447800" cy="335280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19800" y="3352800"/>
            <a:ext cx="381000" cy="30480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53200" y="31242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Blue box indicates left address decoder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11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14400" y="457200"/>
            <a:ext cx="8458200" cy="765175"/>
          </a:xfrm>
          <a:prstGeom prst="rect">
            <a:avLst/>
          </a:prstGeom>
        </p:spPr>
        <p:txBody>
          <a:bodyPr vert="horz" lIns="91426" tIns="45713" rIns="91426" bIns="45713" rtlCol="0" anchor="ctr">
            <a:noAutofit/>
          </a:bodyPr>
          <a:lstStyle>
            <a:lvl1pPr algn="ctr" defTabSz="91426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Simulation result of Address Checker Block       (Logical crossing)</a:t>
            </a:r>
            <a:endParaRPr lang="en-US" sz="3200" b="1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2600"/>
            <a:ext cx="573405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09800" y="1676400"/>
            <a:ext cx="609600" cy="28956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0" y="17526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Input A=0,B=0,a=1,B=0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AutoShape 3"/>
          <p:cNvCxnSpPr>
            <a:cxnSpLocks noChangeShapeType="1"/>
          </p:cNvCxnSpPr>
          <p:nvPr/>
        </p:nvCxnSpPr>
        <p:spPr bwMode="auto">
          <a:xfrm rot="5400000">
            <a:off x="5601494" y="2856706"/>
            <a:ext cx="22098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6858000" y="4191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Output X=0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AutoShape 3"/>
          <p:cNvCxnSpPr>
            <a:cxnSpLocks noChangeShapeType="1"/>
          </p:cNvCxnSpPr>
          <p:nvPr/>
        </p:nvCxnSpPr>
        <p:spPr bwMode="auto">
          <a:xfrm rot="5400000">
            <a:off x="6401594" y="4418806"/>
            <a:ext cx="6096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03559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7391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QCA layout of Control Logic Block</a:t>
            </a:r>
            <a:br>
              <a:rPr lang="en-US" sz="3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(Logical crossing)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81200"/>
            <a:ext cx="5638800" cy="388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90600" y="2057400"/>
            <a:ext cx="2667000" cy="31242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86600" y="2133600"/>
            <a:ext cx="533400" cy="381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81800" y="3276600"/>
            <a:ext cx="1828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 box indicates Address checker block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5324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3058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QCA layout of Control Logic Block</a:t>
            </a:r>
            <a:br>
              <a:rPr lang="en-US" sz="3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(Logical crossing)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828800"/>
            <a:ext cx="5257800" cy="467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267200" y="2057400"/>
            <a:ext cx="228600" cy="41910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AutoShape 2"/>
          <p:cNvCxnSpPr>
            <a:cxnSpLocks noChangeShapeType="1"/>
          </p:cNvCxnSpPr>
          <p:nvPr/>
        </p:nvCxnSpPr>
        <p:spPr bwMode="auto">
          <a:xfrm rot="5400000">
            <a:off x="5258594" y="3352006"/>
            <a:ext cx="28956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8" name="AutoShape 2"/>
          <p:cNvCxnSpPr>
            <a:cxnSpLocks noChangeShapeType="1"/>
          </p:cNvCxnSpPr>
          <p:nvPr/>
        </p:nvCxnSpPr>
        <p:spPr bwMode="auto">
          <a:xfrm rot="5400000">
            <a:off x="5943997" y="5714603"/>
            <a:ext cx="1524000" cy="7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6934200" y="2286000"/>
            <a:ext cx="2057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Inputs X=0, WRA=0, S0=0, WRB=1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5257800"/>
            <a:ext cx="137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Outputs P2=1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859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866888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QCA layout of AND-OR block for write/read signal (Logical crossing)</a:t>
            </a:r>
            <a:br>
              <a:rPr lang="en-US" sz="3200" b="1" dirty="0" smtClean="0">
                <a:latin typeface="Times New Roman" pitchFamily="18" charset="0"/>
                <a:cs typeface="Times New Roman" pitchFamily="18" charset="0"/>
              </a:rPr>
            </a:b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5257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838200" y="1676400"/>
            <a:ext cx="2514600" cy="18288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1905000"/>
            <a:ext cx="1676400" cy="152400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00800" y="1752600"/>
            <a:ext cx="533400" cy="381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8400" y="2514600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Address checker block</a:t>
            </a:r>
          </a:p>
          <a:p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553200" y="3581400"/>
            <a:ext cx="381000" cy="30480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24600" y="4419600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Control logic block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1470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Simulation result of AND-OR block for write/read signal (Logical crossing) 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8201" y="1143000"/>
            <a:ext cx="4876800" cy="26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4876799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AutoShape 2"/>
          <p:cNvCxnSpPr>
            <a:cxnSpLocks noChangeShapeType="1"/>
          </p:cNvCxnSpPr>
          <p:nvPr/>
        </p:nvCxnSpPr>
        <p:spPr bwMode="auto">
          <a:xfrm rot="5400000">
            <a:off x="4610100" y="2400300"/>
            <a:ext cx="25146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8" name="AutoShape 3"/>
          <p:cNvCxnSpPr>
            <a:cxnSpLocks noChangeShapeType="1"/>
          </p:cNvCxnSpPr>
          <p:nvPr/>
        </p:nvCxnSpPr>
        <p:spPr bwMode="auto">
          <a:xfrm rot="5400000">
            <a:off x="4572000" y="5029200"/>
            <a:ext cx="25908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514600" y="1143000"/>
            <a:ext cx="457200" cy="29718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72200" y="1447800"/>
            <a:ext cx="2362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Inputs P1=1, P2=0,a=1,b=0,A=1,B=0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44958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Outputs RS2= 1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252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4582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QCA layout of macro memory cell          (Logical crossing)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905000"/>
            <a:ext cx="6553200" cy="400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7989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866888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Simulation result of macro memory cell</a:t>
            </a:r>
            <a:br>
              <a:rPr lang="en-US" sz="3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(Logical crossing)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5562599" cy="312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648200"/>
            <a:ext cx="5562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AutoShape 2"/>
          <p:cNvCxnSpPr>
            <a:cxnSpLocks noChangeShapeType="1"/>
          </p:cNvCxnSpPr>
          <p:nvPr/>
        </p:nvCxnSpPr>
        <p:spPr bwMode="auto">
          <a:xfrm rot="5400000">
            <a:off x="4687094" y="3390106"/>
            <a:ext cx="35814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8" name="AutoShape 3"/>
          <p:cNvCxnSpPr>
            <a:cxnSpLocks noChangeShapeType="1"/>
          </p:cNvCxnSpPr>
          <p:nvPr/>
        </p:nvCxnSpPr>
        <p:spPr bwMode="auto">
          <a:xfrm rot="5400000">
            <a:off x="5830094" y="5980906"/>
            <a:ext cx="129540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6705600" y="24384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Inputs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Row_PB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=1, WRB=0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5638800"/>
            <a:ext cx="175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Output OUT_PB=1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2286000" y="1676400"/>
            <a:ext cx="228600" cy="39624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429000" y="1752600"/>
            <a:ext cx="304800" cy="47244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18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62000" y="0"/>
            <a:ext cx="7772400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     Quantum Equivalent Circuit of 2 to 4 Decoder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52400" y="1524000"/>
            <a:ext cx="3657600" cy="3581400"/>
            <a:chOff x="76200" y="1524000"/>
            <a:chExt cx="3657600" cy="35814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" y="1524000"/>
              <a:ext cx="2438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76200" y="160020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00" y="1828800"/>
              <a:ext cx="30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00" y="2133600"/>
              <a:ext cx="38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2590800"/>
              <a:ext cx="30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200" y="2895600"/>
              <a:ext cx="38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200" y="32004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" y="3505200"/>
              <a:ext cx="38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" y="3810000"/>
              <a:ext cx="30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200" y="4114800"/>
              <a:ext cx="30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00" y="4419600"/>
              <a:ext cx="38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08420" y="1566446"/>
              <a:ext cx="121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 G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14600" y="1828800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14600" y="2133600"/>
              <a:ext cx="121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A’</a:t>
              </a:r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14600" y="2438400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14600" y="2819400"/>
              <a:ext cx="121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14600" y="3124200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B’</a:t>
              </a:r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4600" y="3429000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A’B’</a:t>
              </a:r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14600" y="37338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A’B</a:t>
              </a:r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38400" y="4038600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  AB</a:t>
              </a:r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14600" y="44196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AB’</a:t>
              </a:r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87086"/>
              </p:ext>
            </p:extLst>
          </p:nvPr>
        </p:nvGraphicFramePr>
        <p:xfrm>
          <a:off x="3352800" y="1600200"/>
          <a:ext cx="62484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656"/>
                <a:gridCol w="1366138"/>
                <a:gridCol w="1545303"/>
                <a:gridCol w="1545303"/>
              </a:tblGrid>
              <a:tr h="8271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Parameters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Fredkin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Gate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Toffoli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Gate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92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Quantum cost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 nos.×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 nos.×5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461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Constant Input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Garbage Output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Gate Count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Logical Calculation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α+2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β +4𝛾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78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973540"/>
              </p:ext>
            </p:extLst>
          </p:nvPr>
        </p:nvGraphicFramePr>
        <p:xfrm>
          <a:off x="3276600" y="1973798"/>
          <a:ext cx="2766578" cy="180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Bitmap Image" r:id="rId3" imgW="4382112" imgH="2666667" progId="PBrush">
                  <p:embed/>
                </p:oleObj>
              </mc:Choice>
              <mc:Fallback>
                <p:oleObj name="Bitmap Image" r:id="rId3" imgW="4382112" imgH="266666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973798"/>
                        <a:ext cx="2766578" cy="18042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24407"/>
              </p:ext>
            </p:extLst>
          </p:nvPr>
        </p:nvGraphicFramePr>
        <p:xfrm>
          <a:off x="6172200" y="1787422"/>
          <a:ext cx="2971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Bitmap Image" r:id="rId5" imgW="11409524" imgH="3610479" progId="PBrush">
                  <p:embed/>
                </p:oleObj>
              </mc:Choice>
              <mc:Fallback>
                <p:oleObj name="Bitmap Image" r:id="rId5" imgW="11409524" imgH="361047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787422"/>
                        <a:ext cx="2971800" cy="1981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180030" y="1230868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OR Logic</a:t>
            </a:r>
            <a:endParaRPr lang="en-IN" u="sng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204864"/>
              </p:ext>
            </p:extLst>
          </p:nvPr>
        </p:nvGraphicFramePr>
        <p:xfrm>
          <a:off x="3265630" y="4419600"/>
          <a:ext cx="297473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Bitmap Image" r:id="rId7" imgW="5687219" imgH="4238095" progId="PBrush">
                  <p:embed/>
                </p:oleObj>
              </mc:Choice>
              <mc:Fallback>
                <p:oleObj name="Bitmap Image" r:id="rId7" imgW="5687219" imgH="423809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630" y="4419600"/>
                        <a:ext cx="2974735" cy="1828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82273"/>
              </p:ext>
            </p:extLst>
          </p:nvPr>
        </p:nvGraphicFramePr>
        <p:xfrm>
          <a:off x="6324600" y="4147420"/>
          <a:ext cx="2819400" cy="2165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Bitmap Image" r:id="rId9" imgW="8857143" imgH="2895238" progId="PBrush">
                  <p:embed/>
                </p:oleObj>
              </mc:Choice>
              <mc:Fallback>
                <p:oleObj name="Bitmap Image" r:id="rId9" imgW="8857143" imgH="2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147420"/>
                        <a:ext cx="2819400" cy="21653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799030" y="3778088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XOR 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Logic</a:t>
            </a:r>
            <a:endParaRPr lang="en-IN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1000" y="0"/>
            <a:ext cx="8362075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i="1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QCA Realization of KMD </a:t>
            </a:r>
            <a:r>
              <a:rPr lang="en-IN" sz="24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Gates Contd...</a:t>
            </a:r>
            <a:endParaRPr lang="en-IN" sz="24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76200" y="1787422"/>
            <a:ext cx="2895600" cy="1267858"/>
            <a:chOff x="1839129" y="1585560"/>
            <a:chExt cx="4481629" cy="1828800"/>
          </a:xfrm>
        </p:grpSpPr>
        <p:sp>
          <p:nvSpPr>
            <p:cNvPr id="12" name="Rectangle 11"/>
            <p:cNvSpPr/>
            <p:nvPr/>
          </p:nvSpPr>
          <p:spPr>
            <a:xfrm>
              <a:off x="2728560" y="1585560"/>
              <a:ext cx="1828800" cy="18288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KMD Gate1 (OR)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229295" y="204642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29295" y="250728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229295" y="304495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557360" y="2040581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557360" y="2501441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57360" y="3039111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845245" y="185439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4115" y="23152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39129" y="28528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73662" y="1852640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P=G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80802" y="229159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Q=G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64773" y="2852925"/>
              <a:ext cx="12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rPr>
                <a:t>R=A’B⊕A</a:t>
              </a:r>
              <a:endParaRPr lang="en-US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51594" y="4625154"/>
            <a:ext cx="3251994" cy="1481884"/>
            <a:chOff x="134959" y="3429000"/>
            <a:chExt cx="4232218" cy="1828800"/>
          </a:xfrm>
        </p:grpSpPr>
        <p:grpSp>
          <p:nvGrpSpPr>
            <p:cNvPr id="26" name="Group 32"/>
            <p:cNvGrpSpPr/>
            <p:nvPr/>
          </p:nvGrpSpPr>
          <p:grpSpPr>
            <a:xfrm>
              <a:off x="134959" y="3429000"/>
              <a:ext cx="4232218" cy="1828800"/>
              <a:chOff x="1845245" y="1585560"/>
              <a:chExt cx="4232218" cy="18288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2728560" y="1585560"/>
                <a:ext cx="1828800" cy="18288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KMD Gate3 (XOR)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2229295" y="1815990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2229295" y="223844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229295" y="269930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557360" y="223844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4557360" y="277611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4557360" y="3198570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1845245" y="1623965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845245" y="204642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845245" y="250728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en-US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073662" y="162396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P=A⊕B</a:t>
                </a:r>
                <a:endParaRPr lang="en-US" b="1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080803" y="2046420"/>
                <a:ext cx="6751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Q=G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064774" y="2584090"/>
                <a:ext cx="662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R=G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501070" y="5003605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843775" y="365943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49692" y="481158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81445" y="4826298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S=G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030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09600" y="0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     Quantum Equivalent Circuit of Address Checker Block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-152400" y="1362075"/>
            <a:ext cx="4343400" cy="4276725"/>
            <a:chOff x="457200" y="1295400"/>
            <a:chExt cx="4343400" cy="4276725"/>
          </a:xfrm>
        </p:grpSpPr>
        <p:sp>
          <p:nvSpPr>
            <p:cNvPr id="5" name="TextBox 4"/>
            <p:cNvSpPr txBox="1"/>
            <p:nvPr/>
          </p:nvSpPr>
          <p:spPr>
            <a:xfrm>
              <a:off x="685800" y="1295400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" y="16002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  D0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7200" y="21336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  d1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0" y="2362200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D1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3400" y="182880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 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3400" y="2590800"/>
              <a:ext cx="609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 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9600" y="289560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d2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200" y="32004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  D2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7200" y="3505200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   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400" y="3733800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 d3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200" y="4038600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  D3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" y="434340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9600" y="4648200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81400" y="1295400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81400" y="160020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81400" y="190500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d0·D0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5200" y="2133600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400" y="2438400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81400" y="27432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d1·D1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81400" y="304800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81400" y="335280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81400" y="365760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d2·D2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81400" y="3886200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81400" y="4114800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81400" y="434340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d3·D3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90600" y="1295400"/>
              <a:ext cx="2514600" cy="427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TextBox 30"/>
            <p:cNvSpPr txBox="1"/>
            <p:nvPr/>
          </p:nvSpPr>
          <p:spPr>
            <a:xfrm>
              <a:off x="685800" y="4876800"/>
              <a:ext cx="609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5800" y="518160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1400" y="45720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81400" y="4876800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81400" y="525780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18960"/>
              </p:ext>
            </p:extLst>
          </p:nvPr>
        </p:nvGraphicFramePr>
        <p:xfrm>
          <a:off x="3962400" y="1143000"/>
          <a:ext cx="5715000" cy="4006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364"/>
                <a:gridCol w="1270000"/>
                <a:gridCol w="1241136"/>
                <a:gridCol w="1587500"/>
              </a:tblGrid>
              <a:tr h="90061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Parameters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Fredkin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Gate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Toffoli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Gate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217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Quantum cost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3nos.×5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4nos.×5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217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Constant Input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90061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Garbage Output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217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Gate Count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4341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Logical Calculation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α+3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β 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𝛾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258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0" y="1140023"/>
            <a:ext cx="6248400" cy="5111354"/>
            <a:chOff x="228600" y="1140023"/>
            <a:chExt cx="6248400" cy="5111354"/>
          </a:xfrm>
        </p:grpSpPr>
        <p:sp>
          <p:nvSpPr>
            <p:cNvPr id="4" name="TextBox 3"/>
            <p:cNvSpPr txBox="1"/>
            <p:nvPr/>
          </p:nvSpPr>
          <p:spPr>
            <a:xfrm>
              <a:off x="381000" y="1143000"/>
              <a:ext cx="609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18288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WRA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4384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S0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600" y="2743200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WRB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1000" y="137160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000" y="160020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1000" y="205740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1000" y="2286000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000" y="29718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" y="3200400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" y="342900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1000" y="365760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" y="388620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4800" y="40386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1000" y="434340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" y="457200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1000" y="480060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4800" y="502920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1000" y="5257800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" y="541020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000" y="5715000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43400" y="5715000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  XWRB(S0’WRA)’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19600" y="59406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P2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19600" y="1140023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19600" y="1524000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 X’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19600" y="1752600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X’WRA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19600" y="1981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XWRA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19600" y="2209800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419600" y="2667000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19600" y="289560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19600" y="3124200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19600" y="33528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(S0WRB)’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19600" y="3581400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XWRA(S0WRB)’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19600" y="38100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P1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19600" y="4114800"/>
              <a:ext cx="1371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X’WRB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19600" y="4343400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XWRB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19600" y="45720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19600" y="4800600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S0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19600" y="502920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19600" y="5257800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19600" y="24384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219200"/>
              <a:ext cx="3629025" cy="502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TextBox 45"/>
            <p:cNvSpPr txBox="1"/>
            <p:nvPr/>
          </p:nvSpPr>
          <p:spPr>
            <a:xfrm>
              <a:off x="381000" y="594360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19600" y="5486400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(S0’SRA)’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8" name="Title 3"/>
          <p:cNvSpPr txBox="1">
            <a:spLocks/>
          </p:cNvSpPr>
          <p:nvPr/>
        </p:nvSpPr>
        <p:spPr>
          <a:xfrm>
            <a:off x="1066800" y="304801"/>
            <a:ext cx="72390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Quantum Equivalent Circuit of Control Logic Block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73322"/>
              </p:ext>
            </p:extLst>
          </p:nvPr>
        </p:nvGraphicFramePr>
        <p:xfrm>
          <a:off x="5638800" y="1143000"/>
          <a:ext cx="6324600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067"/>
                <a:gridCol w="1515533"/>
                <a:gridCol w="1447800"/>
                <a:gridCol w="1600200"/>
              </a:tblGrid>
              <a:tr h="8566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Fredkin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Gate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Toffoli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Gate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9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Quantum cost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4nos.×5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10nos.×5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70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9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Constant Input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8566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Garbage Output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9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Gate Count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7042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Logical Calculation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</a:t>
                      </a:r>
                      <a:r>
                        <a:rPr lang="en-US" sz="1800" dirty="0" smtClean="0"/>
                        <a:t>α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+4β +10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𝛾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19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990600" y="228600"/>
            <a:ext cx="77724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Quantum equivalent circuit of Data router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1143000"/>
            <a:ext cx="5410200" cy="5367754"/>
            <a:chOff x="0" y="1143000"/>
            <a:chExt cx="5410200" cy="536775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1219200"/>
              <a:ext cx="3228975" cy="521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152400" y="1143000"/>
              <a:ext cx="53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P1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2400" y="1371600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P2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2400" y="1676400"/>
              <a:ext cx="53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d0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" y="1905000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0  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133600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  d1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8600" y="23622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2400" y="2590800"/>
              <a:ext cx="53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d2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600" y="2819400"/>
              <a:ext cx="53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3048000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  d3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2400" y="327660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 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400" y="3505200"/>
              <a:ext cx="53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D0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600" y="3733800"/>
              <a:ext cx="304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2400" y="396240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D1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400" y="426720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2400" y="449580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D2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2400" y="4495800"/>
              <a:ext cx="38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 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0" y="5029200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  D3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2400" y="5257800"/>
              <a:ext cx="38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2400" y="5486400"/>
              <a:ext cx="38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2400" y="5715000"/>
              <a:ext cx="38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2400" y="5943600"/>
              <a:ext cx="38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400" y="617220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33800" y="1143000"/>
              <a:ext cx="121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33800" y="1371600"/>
              <a:ext cx="12192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33800" y="1600200"/>
              <a:ext cx="15240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33800" y="1828800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P1·d0</a:t>
              </a:r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33800" y="2057400"/>
              <a:ext cx="12192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33800" y="2286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33800" y="2590800"/>
              <a:ext cx="16764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33800" y="2819400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P1·d2</a:t>
              </a:r>
            </a:p>
            <a:p>
              <a:endParaRPr lang="en-US" sz="16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733800" y="30480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33800" y="3276600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P1·d3</a:t>
              </a:r>
            </a:p>
            <a:p>
              <a:endParaRPr lang="en-US" sz="16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33800" y="3505200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33800" y="3733800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P2·d0</a:t>
              </a:r>
            </a:p>
            <a:p>
              <a:endParaRPr lang="en-US" sz="16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57600" y="3962400"/>
              <a:ext cx="106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 G</a:t>
              </a:r>
            </a:p>
            <a:p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33800" y="4191000"/>
              <a:ext cx="15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P2·d1</a:t>
              </a:r>
            </a:p>
            <a:p>
              <a:endParaRPr lang="en-US" sz="16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33800" y="4419600"/>
              <a:ext cx="12192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81400" y="4648200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    P2·d2</a:t>
              </a:r>
            </a:p>
            <a:p>
              <a:endParaRPr lang="en-US" sz="16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33800" y="495300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33800" y="5181600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P2·d3</a:t>
              </a:r>
            </a:p>
            <a:p>
              <a:endParaRPr lang="en-US" sz="16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10000" y="5410200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RS0</a:t>
              </a:r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733800" y="5638800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  RS1</a:t>
              </a:r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10000" y="5867400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RS2</a:t>
              </a:r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10000" y="6172200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RS3</a:t>
              </a:r>
              <a:endParaRPr lang="en-US" sz="1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810000" y="2362200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P1·d1</a:t>
              </a:r>
            </a:p>
            <a:p>
              <a:endParaRPr lang="en-US" sz="1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5029200" y="1905000"/>
          <a:ext cx="4800599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199"/>
                <a:gridCol w="2438400"/>
              </a:tblGrid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Parameters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Toffoli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Gate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Quantum cost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Constant Input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Garbage Output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Gate Count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Logical Calculation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β +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𝛾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647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-228600" y="681335"/>
            <a:ext cx="9144000" cy="6176665"/>
            <a:chOff x="0" y="772180"/>
            <a:chExt cx="9144000" cy="617666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848381"/>
              <a:ext cx="4648200" cy="434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2475" y="5191780"/>
              <a:ext cx="4581525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152400" y="77218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RS</a:t>
              </a:r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924580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  W/R</a:t>
              </a:r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1000" y="115318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600" y="130558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P1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4800" y="153418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DI</a:t>
              </a:r>
              <a:r>
                <a:rPr lang="en-US" sz="1050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8600" y="176278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0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000" y="1915180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" y="206758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000" y="2219980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4800" y="244858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RS</a:t>
              </a:r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200" y="267718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W/R</a:t>
              </a:r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1000" y="2905780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305818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" y="321058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1000" y="336298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4800" y="359158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P2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2400" y="3820180"/>
              <a:ext cx="609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 DI</a:t>
              </a:r>
              <a:r>
                <a:rPr lang="en-US" sz="1050" dirty="0" smtClean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1000" y="4048780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000" y="4201180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00" y="4353580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1000" y="458218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1000" y="473458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1000" y="4886980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1000" y="5191780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1000" y="534418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4800" y="557278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1000" y="580138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1000" y="602998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1000" y="6258580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1000" y="641098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0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81600" y="77218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 G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7800" y="100078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57800" y="12192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RSA·W/RA</a:t>
              </a:r>
              <a:endParaRPr lang="en-US" sz="12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57800" y="13055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257800" y="1457980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57800" y="1676400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P1·DIA</a:t>
              </a:r>
              <a:endParaRPr lang="en-US" sz="12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257800" y="183898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W/RA·P1DIA</a:t>
              </a:r>
              <a:endParaRPr lang="en-US" sz="12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57800" y="2067580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81600" y="2286000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  W/RA’</a:t>
              </a:r>
              <a:endParaRPr lang="en-US" sz="12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7800" y="24485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57800" y="2600980"/>
              <a:ext cx="99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257800" y="2829580"/>
              <a:ext cx="1066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RSB·W/RB</a:t>
              </a:r>
              <a:endParaRPr lang="en-US" sz="12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57800" y="2981980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RSAW/RA·RSBW/RB</a:t>
              </a:r>
            </a:p>
            <a:p>
              <a:endParaRPr 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57800" y="313438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57800" y="3362980"/>
              <a:ext cx="228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(RSAW/RA·RSBW/RB)’</a:t>
              </a:r>
            </a:p>
            <a:p>
              <a:endParaRPr lang="en-US" sz="1200" dirty="0" smtClean="0">
                <a:latin typeface="Times New Roman" pitchFamily="18" charset="0"/>
                <a:cs typeface="Times New Roman" pitchFamily="18" charset="0"/>
              </a:endParaRPr>
            </a:p>
            <a:p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57800" y="351538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257800" y="3743980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257800" y="397258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P2·DIB</a:t>
              </a:r>
              <a:endParaRPr lang="en-US" sz="12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57800" y="41910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P2DIB·W/RB</a:t>
              </a:r>
            </a:p>
            <a:p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7800" y="4353580"/>
              <a:ext cx="2667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(P2DIB·W/RB)+(P1DIA·W/RA)</a:t>
              </a:r>
            </a:p>
            <a:p>
              <a:endParaRPr lang="en-US" sz="1200" dirty="0" smtClean="0">
                <a:latin typeface="Times New Roman" pitchFamily="18" charset="0"/>
                <a:cs typeface="Times New Roman" pitchFamily="18" charset="0"/>
              </a:endParaRPr>
            </a:p>
            <a:p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257800" y="4505980"/>
              <a:ext cx="3886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((P2DIB·W/RB)+(P1DIA·W/RA))·(RSAW/RARSBW/RB)</a:t>
              </a:r>
            </a:p>
            <a:p>
              <a:endParaRPr lang="en-US" sz="1150" dirty="0" smtClean="0">
                <a:latin typeface="Times New Roman" pitchFamily="18" charset="0"/>
                <a:cs typeface="Times New Roman" pitchFamily="18" charset="0"/>
              </a:endParaRPr>
            </a:p>
            <a:p>
              <a:endParaRPr lang="en-US" sz="1150" dirty="0" smtClean="0">
                <a:latin typeface="Times New Roman" pitchFamily="18" charset="0"/>
                <a:cs typeface="Times New Roman" pitchFamily="18" charset="0"/>
              </a:endParaRPr>
            </a:p>
            <a:p>
              <a:endParaRPr lang="en-US" sz="115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257800" y="4658380"/>
              <a:ext cx="99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257800" y="4886980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(RSAW/RARSBW/RB)·0</a:t>
              </a:r>
              <a:endParaRPr lang="en-US" sz="12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257800" y="5115580"/>
              <a:ext cx="3886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(((P2DIB·W/RB)+(P1DIA·W/RA))·(RSAW/RARSBW/RB))·((RSAW/RARSBW/RB)·0)</a:t>
              </a:r>
            </a:p>
            <a:p>
              <a:endParaRPr lang="en-US" sz="10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1000" dirty="0" smtClean="0">
                <a:latin typeface="Times New Roman" pitchFamily="18" charset="0"/>
                <a:cs typeface="Times New Roman" pitchFamily="18" charset="0"/>
              </a:endParaRPr>
            </a:p>
            <a:p>
              <a:endParaRPr lang="en-US" sz="1000" dirty="0" smtClean="0">
                <a:latin typeface="Times New Roman" pitchFamily="18" charset="0"/>
                <a:cs typeface="Times New Roman" pitchFamily="18" charset="0"/>
              </a:endParaRPr>
            </a:p>
            <a:p>
              <a:endParaRPr lang="en-US" sz="1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57800" y="5410200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RSA·W/RA’</a:t>
              </a:r>
              <a:endParaRPr lang="en-US" sz="12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181600" y="5638800"/>
              <a:ext cx="114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O/P Port A</a:t>
              </a:r>
              <a:endParaRPr lang="en-US" sz="12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57800" y="580138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</a:p>
            <a:p>
              <a:endParaRPr 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257800" y="6029980"/>
              <a:ext cx="1066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WRB’</a:t>
              </a:r>
              <a:endParaRPr lang="en-US" sz="12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81600" y="6258580"/>
              <a:ext cx="114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O/P Port B</a:t>
              </a:r>
              <a:endParaRPr lang="en-US" sz="12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57800" y="6487180"/>
              <a:ext cx="388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[[(P2DIBW/RB+P1DIA)·(RSAW/RARSBW/RB)].[(RSAW/RA·RSBW/RB)·0]]·[RSB·WRB’]</a:t>
              </a:r>
              <a:endParaRPr lang="en-US" sz="12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990600" y="1524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Quantum equivalent circuit of macro memory cell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67" name="Table 66"/>
          <p:cNvGraphicFramePr>
            <a:graphicFrameLocks noGrp="1"/>
          </p:cNvGraphicFramePr>
          <p:nvPr/>
        </p:nvGraphicFramePr>
        <p:xfrm>
          <a:off x="6934200" y="381000"/>
          <a:ext cx="6324600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067"/>
                <a:gridCol w="1515533"/>
                <a:gridCol w="1447800"/>
                <a:gridCol w="1600200"/>
              </a:tblGrid>
              <a:tr h="8566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Fredkin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Gate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Toffoli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Gate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9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Quantum cost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3nos.×5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15nos.×5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9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Constant Input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7273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Garbage Output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9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Gate Count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8566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Logical Calculation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α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+4β +10𝛾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67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500" y="4038599"/>
            <a:ext cx="2463700" cy="231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0"/>
            <a:ext cx="2514600" cy="167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07" y="1393556"/>
            <a:ext cx="3282093" cy="2333625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527422" y="1130753"/>
            <a:ext cx="129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Half Adder</a:t>
            </a:r>
            <a:endParaRPr lang="en-IN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07" y="4009104"/>
            <a:ext cx="3282093" cy="2514599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3327500" y="3480305"/>
            <a:ext cx="1255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Full Adder</a:t>
            </a:r>
            <a:endParaRPr lang="en-IN" u="sng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4536" y="1763025"/>
            <a:ext cx="2664307" cy="1317970"/>
            <a:chOff x="134959" y="3429000"/>
            <a:chExt cx="3959707" cy="1828800"/>
          </a:xfrm>
        </p:grpSpPr>
        <p:grpSp>
          <p:nvGrpSpPr>
            <p:cNvPr id="11" name="Group 32"/>
            <p:cNvGrpSpPr/>
            <p:nvPr/>
          </p:nvGrpSpPr>
          <p:grpSpPr>
            <a:xfrm>
              <a:off x="134959" y="3429000"/>
              <a:ext cx="3959707" cy="1828800"/>
              <a:chOff x="1845245" y="1585560"/>
              <a:chExt cx="3959707" cy="18288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728560" y="1585560"/>
                <a:ext cx="1828800" cy="18288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KMD Gate3 (</a:t>
                </a:r>
                <a:r>
                  <a:rPr lang="en-US" b="1" smtClean="0">
                    <a:latin typeface="Times New Roman" pitchFamily="18" charset="0"/>
                    <a:cs typeface="Times New Roman" pitchFamily="18" charset="0"/>
                  </a:rPr>
                  <a:t>Half Adder</a:t>
                </a:r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229295" y="1815990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229295" y="223844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229295" y="269930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557360" y="223844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4557360" y="277611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557360" y="3198570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1845245" y="1623965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845245" y="2046420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845245" y="250728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en-US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073662" y="1623965"/>
                <a:ext cx="731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A⊕B</a:t>
                </a:r>
                <a:endParaRPr lang="en-US" b="1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080803" y="2046420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G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064773" y="2584090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endParaRPr lang="en-US" b="1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12" name="Straight Connector 11"/>
            <p:cNvCxnSpPr/>
            <p:nvPr/>
          </p:nvCxnSpPr>
          <p:spPr>
            <a:xfrm>
              <a:off x="501070" y="5003605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43775" y="365943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49692" y="481158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81445" y="482629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76200" y="4228343"/>
            <a:ext cx="3465548" cy="1634534"/>
            <a:chOff x="4747805" y="3313785"/>
            <a:chExt cx="5067663" cy="2005324"/>
          </a:xfrm>
        </p:grpSpPr>
        <p:grpSp>
          <p:nvGrpSpPr>
            <p:cNvPr id="30" name="Group 5"/>
            <p:cNvGrpSpPr/>
            <p:nvPr/>
          </p:nvGrpSpPr>
          <p:grpSpPr>
            <a:xfrm>
              <a:off x="4756199" y="3313785"/>
              <a:ext cx="5059269" cy="1927570"/>
              <a:chOff x="131840" y="3330230"/>
              <a:chExt cx="5059269" cy="192757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34959" y="3330230"/>
                <a:ext cx="4601402" cy="1927570"/>
                <a:chOff x="1845245" y="1486790"/>
                <a:chExt cx="4601402" cy="192757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2728560" y="1585560"/>
                  <a:ext cx="1828800" cy="18288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latin typeface="Times New Roman" pitchFamily="18" charset="0"/>
                      <a:cs typeface="Times New Roman" pitchFamily="18" charset="0"/>
                    </a:rPr>
                    <a:t>KMD Gate4  (Full Adder)</a:t>
                  </a:r>
                  <a:endParaRPr lang="en-US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229295" y="1678815"/>
                  <a:ext cx="49926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229295" y="2062865"/>
                  <a:ext cx="49926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2229295" y="2509211"/>
                  <a:ext cx="49926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4557360" y="2062865"/>
                  <a:ext cx="49926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557360" y="2509211"/>
                  <a:ext cx="49926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4557360" y="2922289"/>
                  <a:ext cx="49926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1845245" y="1501508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en-US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845245" y="1885558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Times New Roman" pitchFamily="18" charset="0"/>
                      <a:cs typeface="Times New Roman" pitchFamily="18" charset="0"/>
                    </a:rPr>
                    <a:t>B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845245" y="2308013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Times New Roman" pitchFamily="18" charset="0"/>
                      <a:cs typeface="Times New Roman" pitchFamily="18" charset="0"/>
                    </a:rPr>
                    <a:t>C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073662" y="1486790"/>
                  <a:ext cx="473972" cy="3775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Times New Roman" pitchFamily="18" charset="0"/>
                      <a:cs typeface="Times New Roman" pitchFamily="18" charset="0"/>
                    </a:rPr>
                    <a:t>G</a:t>
                  </a:r>
                  <a:endParaRPr lang="en-US" sz="1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5080803" y="1870840"/>
                  <a:ext cx="473972" cy="3775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Times New Roman" pitchFamily="18" charset="0"/>
                      <a:cs typeface="Times New Roman" pitchFamily="18" charset="0"/>
                    </a:rPr>
                    <a:t>G</a:t>
                  </a:r>
                  <a:endParaRPr lang="en-US" sz="1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4960037" y="2282348"/>
                  <a:ext cx="1486610" cy="4153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rgbClr val="0000CC"/>
                      </a:solidFill>
                      <a:latin typeface="Times New Roman" pitchFamily="18" charset="0"/>
                      <a:cs typeface="Times New Roman" pitchFamily="18" charset="0"/>
                    </a:rPr>
                    <a:t>A⊕B⊕C</a:t>
                  </a:r>
                  <a:endParaRPr lang="en-US" sz="1600" b="1" dirty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36" name="Straight Connector 35"/>
              <p:cNvCxnSpPr/>
              <p:nvPr/>
            </p:nvCxnSpPr>
            <p:spPr>
              <a:xfrm>
                <a:off x="515584" y="475121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2843775" y="352225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131840" y="455939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en-US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249751" y="4558402"/>
                <a:ext cx="1941358" cy="377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A(B⊕ C)⊕BC</a:t>
                </a:r>
                <a:endParaRPr lang="en-US" sz="1400" b="1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>
              <a:off x="5138698" y="511882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481403" y="5128197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747805" y="49267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90045" y="4941514"/>
              <a:ext cx="473972" cy="377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sz="14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533400" y="0"/>
            <a:ext cx="8362075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i="1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QCA Realization of KMD </a:t>
            </a:r>
            <a:r>
              <a:rPr lang="en-IN" sz="24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Gates Contd...</a:t>
            </a:r>
            <a:endParaRPr lang="en-IN" sz="24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7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367599"/>
              </p:ext>
            </p:extLst>
          </p:nvPr>
        </p:nvGraphicFramePr>
        <p:xfrm>
          <a:off x="5181600" y="1736042"/>
          <a:ext cx="3075027" cy="2129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Bitmap Image" r:id="rId3" imgW="5590476" imgH="4409524" progId="PBrush">
                  <p:embed/>
                </p:oleObj>
              </mc:Choice>
              <mc:Fallback>
                <p:oleObj name="Bitmap Image" r:id="rId3" imgW="5590476" imgH="440952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736042"/>
                        <a:ext cx="3075027" cy="21296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288735" y="1295400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Multiplexer</a:t>
            </a:r>
            <a:endParaRPr lang="en-IN" u="sng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582737"/>
              </p:ext>
            </p:extLst>
          </p:nvPr>
        </p:nvGraphicFramePr>
        <p:xfrm>
          <a:off x="59969" y="4191000"/>
          <a:ext cx="9084031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Bitmap Image" r:id="rId5" imgW="12828571" imgH="6409524" progId="PBrush">
                  <p:embed/>
                </p:oleObj>
              </mc:Choice>
              <mc:Fallback>
                <p:oleObj name="Bitmap Image" r:id="rId5" imgW="12828571" imgH="640952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5630"/>
                      <a:stretch>
                        <a:fillRect/>
                      </a:stretch>
                    </p:blipFill>
                    <p:spPr bwMode="auto">
                      <a:xfrm>
                        <a:off x="59969" y="4191000"/>
                        <a:ext cx="9084031" cy="2514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9969" y="2020348"/>
            <a:ext cx="4283431" cy="1561052"/>
            <a:chOff x="65621" y="3429000"/>
            <a:chExt cx="4970416" cy="1828800"/>
          </a:xfrm>
        </p:grpSpPr>
        <p:grpSp>
          <p:nvGrpSpPr>
            <p:cNvPr id="8" name="Group 32"/>
            <p:cNvGrpSpPr/>
            <p:nvPr/>
          </p:nvGrpSpPr>
          <p:grpSpPr>
            <a:xfrm>
              <a:off x="65621" y="3429000"/>
              <a:ext cx="4970416" cy="1828800"/>
              <a:chOff x="1775907" y="1585560"/>
              <a:chExt cx="4970416" cy="18288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728560" y="1585560"/>
                <a:ext cx="1828800" cy="18288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KMD Gate3 (</a:t>
                </a:r>
                <a:r>
                  <a:rPr lang="en-US" b="1" dirty="0" err="1" smtClean="0">
                    <a:latin typeface="Times New Roman" pitchFamily="18" charset="0"/>
                    <a:cs typeface="Times New Roman" pitchFamily="18" charset="0"/>
                  </a:rPr>
                  <a:t>Mux</a:t>
                </a:r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229295" y="1815990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229295" y="223844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29295" y="269930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4557360" y="2238445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4557360" y="2728560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557360" y="3198570"/>
                <a:ext cx="49926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1775907" y="1623965"/>
                <a:ext cx="479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 smtClean="0">
                    <a:latin typeface="Times New Roman" pitchFamily="18" charset="0"/>
                    <a:cs typeface="Times New Roman" pitchFamily="18" charset="0"/>
                  </a:rPr>
                  <a:t>Sel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845245" y="2046420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45245" y="2507280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073661" y="1623965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P=G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052507" y="2046420"/>
                <a:ext cx="6751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Q=G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050025" y="2499960"/>
                <a:ext cx="1696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R=</a:t>
                </a:r>
                <a:r>
                  <a:rPr lang="en-US" b="1" dirty="0" err="1" smtClean="0">
                    <a:solidFill>
                      <a:srgbClr val="0000CC"/>
                    </a:solidFill>
                    <a:latin typeface="Times New Roman" pitchFamily="18" charset="0"/>
                    <a:cs typeface="Times New Roman" pitchFamily="18" charset="0"/>
                  </a:rPr>
                  <a:t>Sel’B⊕SelA</a:t>
                </a:r>
                <a:endParaRPr lang="en-US" b="1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>
              <a:off x="501070" y="5003605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43775" y="3659430"/>
              <a:ext cx="4992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1698" y="481158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42221" y="4826298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S=G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761998" y="0"/>
            <a:ext cx="8362075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i="1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QCA Realization of KMD </a:t>
            </a:r>
            <a:r>
              <a:rPr lang="en-IN" sz="24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Gates Contd...</a:t>
            </a:r>
            <a:endParaRPr lang="en-IN" sz="24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5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399" y="2971800"/>
            <a:ext cx="84456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b="1" i="1" dirty="0" smtClean="0">
                <a:solidFill>
                  <a:srgbClr val="00B0F0"/>
                </a:solidFill>
                <a:effectLst>
                  <a:reflection blurRad="6350" stA="55000" endA="300" endPos="45500" dir="5400000" sy="-100000" algn="bl" rotWithShape="0"/>
                </a:effectLst>
                <a:latin typeface="Script MT Bold" pitchFamily="66" charset="0"/>
                <a:cs typeface="Times New Roman" pitchFamily="18" charset="0"/>
              </a:rPr>
              <a:t>Arithmetic Logic Unit  </a:t>
            </a:r>
            <a:endParaRPr lang="en-IN" sz="2400" b="1" i="1" dirty="0">
              <a:solidFill>
                <a:srgbClr val="00B0F0"/>
              </a:solidFill>
              <a:effectLst>
                <a:reflection blurRad="6350" stA="55000" endA="300" endPos="45500" dir="5400000" sy="-100000" algn="bl" rotWithShape="0"/>
              </a:effectLst>
              <a:latin typeface="Script MT Bold" pitchFamily="66" charset="0"/>
              <a:cs typeface="Times New Roman" pitchFamily="18" charset="0"/>
            </a:endParaRPr>
          </a:p>
        </p:txBody>
      </p:sp>
      <p:pic>
        <p:nvPicPr>
          <p:cNvPr id="5" name="Picture 1" descr="D:\Pen Drive Backup\Reversible Logic\Thesis\References\History\Thesis PPT\Images\1280px-ALU_block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2322872" cy="14938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596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407096"/>
            <a:ext cx="8610600" cy="529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152400"/>
            <a:ext cx="83820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QCA Realization of ALU (Approach 1)</a:t>
            </a:r>
            <a:endParaRPr lang="en-IN" sz="4000" b="1" i="1" u="sng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67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1524000"/>
            <a:ext cx="9372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1600" y="152400"/>
            <a:ext cx="6150686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QCA Simulation of ALU (Approach 1)</a:t>
            </a:r>
          </a:p>
        </p:txBody>
      </p:sp>
    </p:spTree>
    <p:extLst>
      <p:ext uri="{BB962C8B-B14F-4D97-AF65-F5344CB8AC3E}">
        <p14:creationId xmlns:p14="http://schemas.microsoft.com/office/powerpoint/2010/main" val="325882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1772816"/>
            <a:ext cx="8915400" cy="390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95400" y="152400"/>
            <a:ext cx="6476999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i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Quantum Circuit of ALU (Approach 1)</a:t>
            </a:r>
          </a:p>
        </p:txBody>
      </p:sp>
    </p:spTree>
    <p:extLst>
      <p:ext uri="{BB962C8B-B14F-4D97-AF65-F5344CB8AC3E}">
        <p14:creationId xmlns:p14="http://schemas.microsoft.com/office/powerpoint/2010/main" val="159343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871</Words>
  <Application>Microsoft Office PowerPoint</Application>
  <PresentationFormat>On-screen Show (4:3)</PresentationFormat>
  <Paragraphs>427</Paragraphs>
  <Slides>33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Office Theme</vt:lpstr>
      <vt:lpstr>Bitmap Image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QCA layout of Address Checker Block  (Logical crossing)</vt:lpstr>
      <vt:lpstr>PowerPoint Presentation</vt:lpstr>
      <vt:lpstr> QCA layout of Control Logic Block  (Logical crossing)</vt:lpstr>
      <vt:lpstr>QCA layout of Control Logic Block  (Logical crossing)</vt:lpstr>
      <vt:lpstr>QCA layout of AND-OR block for write/read signal (Logical crossing) </vt:lpstr>
      <vt:lpstr>Simulation result of AND-OR block for write/read signal (Logical crossing) </vt:lpstr>
      <vt:lpstr>QCA layout of macro memory cell          (Logical crossing)</vt:lpstr>
      <vt:lpstr>Simulation result of macro memory cell (Logical crossing)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29</cp:revision>
  <dcterms:created xsi:type="dcterms:W3CDTF">2006-08-16T00:00:00Z</dcterms:created>
  <dcterms:modified xsi:type="dcterms:W3CDTF">2023-11-17T05:59:42Z</dcterms:modified>
</cp:coreProperties>
</file>